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312" r:id="rId4"/>
    <p:sldId id="313" r:id="rId5"/>
    <p:sldId id="315" r:id="rId6"/>
    <p:sldId id="314" r:id="rId7"/>
    <p:sldId id="316" r:id="rId8"/>
    <p:sldId id="317" r:id="rId9"/>
    <p:sldId id="318" r:id="rId10"/>
    <p:sldId id="319" r:id="rId11"/>
    <p:sldId id="321" r:id="rId12"/>
    <p:sldId id="326" r:id="rId13"/>
    <p:sldId id="328" r:id="rId14"/>
    <p:sldId id="325" r:id="rId15"/>
    <p:sldId id="327" r:id="rId16"/>
    <p:sldId id="412" r:id="rId17"/>
    <p:sldId id="32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8DB787-2AAA-42CD-B6D3-9768D434F71A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CD027-3364-4BA9-8759-263D9493E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661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4735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6598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12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49307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6333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92325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557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236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9131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065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244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802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1592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5111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280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B88D51-EB5C-49C7-BC7D-E98C06841E96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679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427763-9F81-4FEB-8B4F-3998D49619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9C60F2E-C686-43D6-8AAF-FD9B9121CB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573A20-B2B3-48EB-9322-1EA56252B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31CDF9-A457-4279-B144-FC8EA8077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6B0DD0-D8F5-4F66-B7F4-42107A9EB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884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DA825-3D4A-433F-9121-8FE9104E3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5FCC7A-EC23-4F08-9DDD-8F5E773FAE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6FE6B2-4A3D-43DE-B4CC-D470F7CF3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D73E63-6F77-4B0D-90CE-014FC9ED9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9EB167-DB98-4D25-9851-CC58E1402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14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112E6A0-63C6-48C9-98FC-B8F7A65FE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21A7085-8BD5-4A31-959E-513FD0D93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F50EF7-8274-4238-87F1-8942F01CD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78351B-0D24-422D-86F6-15C2A83CA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560B31-595C-4BFF-831E-B4D35ECDA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9772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F1A925-65D9-4315-8A4E-C08CF859F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1D98A4-9ED9-43C0-B0A9-AA2D34C3D3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81D905-8833-4269-B01B-BE5E69D50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18DC2F-2D1F-4B35-AE48-EE939CAC7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9BBC3E-A4D4-4D2C-A618-AAFA262EB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863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D5A28E-6518-45E5-899B-EA5036981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22693C-5C0D-4CF0-8AFF-BD3BE5773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1A08F3-FB1A-47E2-ADB2-4C2D791CA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4D8AF2-4C33-4D1B-8B71-536379CEC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45A295-D16B-46D6-AB9C-40BEE90EF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711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105032-C141-46F2-AE03-83A93C9B2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554A72-76ED-4DFF-9A21-83851D142A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280D88-F17C-46AA-8B63-28CCEF091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2C4BEA-EE94-4BC1-8B42-C410A8D29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0005CF-24FC-4C9B-816A-CB354334B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C542C1-5982-4A24-BC2C-1BF94F7A3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085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E7247F-11D6-4A3D-859F-CD8235532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2F8CCE-FA1D-476A-B266-9465A2890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AE4A4B-1F6C-4327-B3B3-3BBDAB37D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CF4B76-A7FF-4D8B-9231-960E10420E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CA824F0-FC74-40CB-B6FF-60EF4AB5C7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B64E3BB-57F1-4D5F-AEC1-5D3D57079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61E7B6-63C0-48C7-9733-4E0BC6D63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A2DEAB1-5A81-4D33-9ED6-39CA0C345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8103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700CC-1045-4925-8D8D-D067FA0E8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DC03DA-BF20-404A-999F-2BF84FD62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0543BB0-4D98-491F-8C69-8A00C352B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64DF3E-0FE3-42AA-949F-CA3A1F10A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7740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ED8E5C-554B-4DF9-9EE8-62C47F6B4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FD428D-995B-470F-AF15-B96D67A72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3E1FC7-EEFF-492C-B13B-D72F9987F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166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CF0CE5-1ADA-410F-B1B2-9E37593A1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97878A-CBD7-4363-B449-098651C8A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2478BD-0D3C-44D0-B671-D364C2C7C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E4DF1C-7CB7-4D2B-B864-CDEE93D35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CBB406-2B1F-41FC-8F9E-7BF56EDDD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CBA189-0949-4836-867E-671812D7B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0111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2C4431-F0B3-4EFA-89D2-B439CC6A1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1CD6516-5AA3-4C95-A86B-F53C014615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DFABCCC-CFB7-4148-88D3-BF16749B5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271C80-A1C5-460F-9512-B09D8A0EE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AA2269-7915-4390-A1C8-3AD51AB7B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A2215F-0768-452A-B7F0-B3E8DC3F4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640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27DBAC1-DCA2-47BE-AA80-B3344F53B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D527C7-DB00-4EF1-A560-B9EF4B33A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2111D0-6F49-49B7-854F-B85FCD0097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24DCE-3C8F-48FC-8708-F2CA7D52FC86}" type="datetimeFigureOut">
              <a:rPr lang="ko-KR" altLang="en-US" smtClean="0"/>
              <a:t>2022-02-15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992401-A06A-4D0B-8782-6D8BDC6FE5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58C95C-CDB1-489F-BBB7-5E7E2C1333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34433-767E-4F75-A3C6-F807EADD1A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79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lixir.bootlin.com/linux/2.4.24/source/arch/i386/kernel/traps.c" TargetMode="External"/><Relationship Id="rId2" Type="http://schemas.openxmlformats.org/officeDocument/2006/relationships/hyperlink" Target="https://elixir.bootlin.com/linux/v4.14.3/source/arch/x86/kernel/irq.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junhuawa/junhuawa.github.io/blob/6c9729b2aee0f56dc6fa612703dc4d4a401a94ba/_posts/kernel/2016-08-18-Interrupt-Framework.md" TargetMode="External"/><Relationship Id="rId4" Type="http://schemas.openxmlformats.org/officeDocument/2006/relationships/hyperlink" Target="https://github.com/raspberrypi/linux/blob/rpi-4.19.y/kernel/irq/handle.c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58481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Chapter 6</a:t>
            </a:r>
            <a:br>
              <a:rPr lang="en-US" altLang="ko-K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en-US" altLang="ko-K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Interrupt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381499"/>
            <a:ext cx="9144000" cy="1781176"/>
          </a:xfrm>
        </p:spPr>
        <p:txBody>
          <a:bodyPr>
            <a:normAutofit lnSpcReduction="10000"/>
          </a:bodyPr>
          <a:lstStyle/>
          <a:p>
            <a:endParaRPr lang="en-US" altLang="ko-K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15 Feb, 2022</a:t>
            </a:r>
          </a:p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 HWAN SIN</a:t>
            </a:r>
          </a:p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tlstnghks77@naver.com</a:t>
            </a:r>
          </a:p>
        </p:txBody>
      </p:sp>
    </p:spTree>
    <p:extLst>
      <p:ext uri="{BB962C8B-B14F-4D97-AF65-F5344CB8AC3E}">
        <p14:creationId xmlns:p14="http://schemas.microsoft.com/office/powerpoint/2010/main" val="3562156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Interrupt Handler Processing Flow 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1"/>
            <a:ext cx="11023120" cy="48139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3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처리 과정 정리 </a:t>
            </a:r>
            <a:endParaRPr lang="en-US" altLang="ko-KR" sz="23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처리는 </a:t>
            </a:r>
            <a:r>
              <a:rPr lang="en-US" altLang="ko-KR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CPU</a:t>
            </a:r>
            <a:r>
              <a:rPr lang="ko-KR" altLang="en-US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</a:t>
            </a:r>
            <a:r>
              <a:rPr lang="en-US" altLang="ko-KR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의존적인 작업이라 </a:t>
            </a:r>
            <a:r>
              <a:rPr lang="en-US" altLang="ko-KR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CPU</a:t>
            </a:r>
            <a:r>
              <a:rPr lang="ko-KR" altLang="en-US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마다 차이가 있지만 전체적인 처리 과정은 유사함</a:t>
            </a:r>
            <a:endParaRPr lang="en-US" altLang="ko-KR" sz="1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요청 신호 검출 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=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발생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처리 루틴의 시작 번지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벡터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)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확인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복귀 주소 및 레지스터를 커널 스택에 저장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서비스 루틴 실행 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-&gt;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</a:t>
            </a:r>
            <a:r>
              <a:rPr lang="ko-KR" altLang="en-US" sz="2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핸들러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실행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서비스 루틴을 종료 후 진행중인 프로세스로 복귀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ko-KR" altLang="en-US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6F017892-3E6F-4261-BDE9-5BACFF1D6082}"/>
              </a:ext>
            </a:extLst>
          </p:cNvPr>
          <p:cNvSpPr/>
          <p:nvPr/>
        </p:nvSpPr>
        <p:spPr>
          <a:xfrm>
            <a:off x="2889999" y="3493137"/>
            <a:ext cx="293615" cy="373118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41235FD3-2595-4A23-984F-AC4C4C398E20}"/>
              </a:ext>
            </a:extLst>
          </p:cNvPr>
          <p:cNvSpPr/>
          <p:nvPr/>
        </p:nvSpPr>
        <p:spPr>
          <a:xfrm>
            <a:off x="2889998" y="4371203"/>
            <a:ext cx="293615" cy="373118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938BB149-5390-4374-BCCE-58FE0F2D4440}"/>
              </a:ext>
            </a:extLst>
          </p:cNvPr>
          <p:cNvSpPr/>
          <p:nvPr/>
        </p:nvSpPr>
        <p:spPr>
          <a:xfrm>
            <a:off x="2889998" y="5229890"/>
            <a:ext cx="293615" cy="373118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아래쪽 19">
            <a:extLst>
              <a:ext uri="{FF2B5EF4-FFF2-40B4-BE49-F238E27FC236}">
                <a16:creationId xmlns:a16="http://schemas.microsoft.com/office/drawing/2014/main" id="{E08428DB-12C1-483E-99A3-F10F43B6C492}"/>
              </a:ext>
            </a:extLst>
          </p:cNvPr>
          <p:cNvSpPr/>
          <p:nvPr/>
        </p:nvSpPr>
        <p:spPr>
          <a:xfrm>
            <a:off x="2889999" y="2615071"/>
            <a:ext cx="293615" cy="373118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456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IRQ Thread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1"/>
            <a:ext cx="11023120" cy="48139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IRQ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스레드는 커널 스레드이며 프로세스 컨텍스트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실행 중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)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에서 후반부를 처리 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       </a:t>
            </a:r>
            <a:r>
              <a:rPr lang="en-US" altLang="ko-KR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1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kernel/</a:t>
            </a:r>
            <a:r>
              <a:rPr lang="en-US" altLang="ko-KR" sz="1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irq</a:t>
            </a:r>
            <a:r>
              <a:rPr lang="en-US" altLang="ko-KR" sz="1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/</a:t>
            </a:r>
            <a:r>
              <a:rPr lang="en-US" altLang="ko-KR" sz="1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handle.c</a:t>
            </a:r>
            <a:r>
              <a:rPr lang="ko-KR" altLang="en-US" sz="1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              </a:t>
            </a:r>
            <a:endParaRPr lang="en-US" altLang="ko-KR" sz="1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IRQ 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스레드 실행 순서</a:t>
            </a:r>
            <a:endParaRPr lang="en-US" altLang="ko-KR" sz="15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ko-KR" altLang="en-US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994C554-255B-4AF8-87A8-0668B2E723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1" t="14466" r="53004" b="43379"/>
          <a:stretch/>
        </p:blipFill>
        <p:spPr>
          <a:xfrm>
            <a:off x="913701" y="2079298"/>
            <a:ext cx="5595457" cy="295078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AC01F0C-9C3A-4408-B0F2-C94C077A2D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642" t="12354" r="47569" b="20039"/>
          <a:stretch/>
        </p:blipFill>
        <p:spPr>
          <a:xfrm>
            <a:off x="7743038" y="2158038"/>
            <a:ext cx="3875714" cy="463651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4342DBA-F2AA-4DB6-9D29-C304DAA433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711" t="24709" r="54106" b="70644"/>
          <a:stretch/>
        </p:blipFill>
        <p:spPr>
          <a:xfrm>
            <a:off x="7743038" y="1711722"/>
            <a:ext cx="3070371" cy="318782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82DB4BE-E16D-45EF-AF66-07BA59BCFCF7}"/>
              </a:ext>
            </a:extLst>
          </p:cNvPr>
          <p:cNvCxnSpPr>
            <a:cxnSpLocks/>
          </p:cNvCxnSpPr>
          <p:nvPr/>
        </p:nvCxnSpPr>
        <p:spPr>
          <a:xfrm>
            <a:off x="8456103" y="5461233"/>
            <a:ext cx="934673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D008221-F2C9-4707-B415-656A6EB36E41}"/>
              </a:ext>
            </a:extLst>
          </p:cNvPr>
          <p:cNvCxnSpPr>
            <a:cxnSpLocks/>
          </p:cNvCxnSpPr>
          <p:nvPr/>
        </p:nvCxnSpPr>
        <p:spPr>
          <a:xfrm>
            <a:off x="8814732" y="6723368"/>
            <a:ext cx="136111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3E804830-9A57-4F15-B434-1C27181F201D}"/>
              </a:ext>
            </a:extLst>
          </p:cNvPr>
          <p:cNvCxnSpPr>
            <a:cxnSpLocks/>
          </p:cNvCxnSpPr>
          <p:nvPr/>
        </p:nvCxnSpPr>
        <p:spPr>
          <a:xfrm>
            <a:off x="8137321" y="2550253"/>
            <a:ext cx="1354822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986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Soft IRQ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2350"/>
            <a:ext cx="11023120" cy="48139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리눅스 컴파일 타임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부팅 시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)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 </a:t>
            </a:r>
            <a:r>
              <a:rPr lang="en-US" altLang="ko-KR" sz="15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open_softirq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함수에 의해 </a:t>
            </a:r>
            <a:r>
              <a:rPr lang="en-US" altLang="ko-KR" sz="15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softirq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서비스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</a:t>
            </a:r>
            <a:r>
              <a:rPr lang="ko-KR" altLang="en-US" sz="15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핸들러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)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초기화 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– 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정적 할당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ko-KR" altLang="en-US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A7651DA-996D-478F-B9A4-6A6373C0A7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225" t="32293" r="34495" b="55719"/>
          <a:stretch/>
        </p:blipFill>
        <p:spPr>
          <a:xfrm>
            <a:off x="838200" y="1802040"/>
            <a:ext cx="4127382" cy="94813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705E121-9C6F-4D30-A333-80E654EF22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156" t="59898" r="34495" b="28268"/>
          <a:stretch/>
        </p:blipFill>
        <p:spPr>
          <a:xfrm>
            <a:off x="838200" y="3450844"/>
            <a:ext cx="4127382" cy="93375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7656B3B-83DF-4F4E-AAA1-4F4BB0FA77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500" t="42554" r="28646" b="53659"/>
          <a:stretch/>
        </p:blipFill>
        <p:spPr>
          <a:xfrm>
            <a:off x="838200" y="2970671"/>
            <a:ext cx="4127383" cy="31201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AB0DE271-C890-4CA4-A7A7-97812A3C4B5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523" t="29805" r="25413" b="32722"/>
          <a:stretch/>
        </p:blipFill>
        <p:spPr>
          <a:xfrm>
            <a:off x="5544415" y="1802040"/>
            <a:ext cx="5738070" cy="256993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501DB52A-492A-4A1D-AD43-54FD0BA7EAA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569" t="18960" r="38418" b="29786"/>
          <a:stretch/>
        </p:blipFill>
        <p:spPr>
          <a:xfrm>
            <a:off x="8426041" y="3429000"/>
            <a:ext cx="2927759" cy="3335934"/>
          </a:xfrm>
          <a:prstGeom prst="rect">
            <a:avLst/>
          </a:prstGeom>
        </p:spPr>
      </p:pic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DB5E3716-1746-4AA6-AF03-389075C9477D}"/>
              </a:ext>
            </a:extLst>
          </p:cNvPr>
          <p:cNvCxnSpPr>
            <a:cxnSpLocks/>
          </p:cNvCxnSpPr>
          <p:nvPr/>
        </p:nvCxnSpPr>
        <p:spPr>
          <a:xfrm>
            <a:off x="8656040" y="4773336"/>
            <a:ext cx="67111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220F5231-7EE9-4527-8044-06FB3A6CFA54}"/>
              </a:ext>
            </a:extLst>
          </p:cNvPr>
          <p:cNvCxnSpPr>
            <a:cxnSpLocks/>
          </p:cNvCxnSpPr>
          <p:nvPr/>
        </p:nvCxnSpPr>
        <p:spPr>
          <a:xfrm>
            <a:off x="9982200" y="3649211"/>
            <a:ext cx="76409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BEDFE6D0-7DE8-4E45-AF79-81039AF330ED}"/>
              </a:ext>
            </a:extLst>
          </p:cNvPr>
          <p:cNvCxnSpPr>
            <a:cxnSpLocks/>
          </p:cNvCxnSpPr>
          <p:nvPr/>
        </p:nvCxnSpPr>
        <p:spPr>
          <a:xfrm>
            <a:off x="9889920" y="6073629"/>
            <a:ext cx="21007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그림 47">
            <a:extLst>
              <a:ext uri="{FF2B5EF4-FFF2-40B4-BE49-F238E27FC236}">
                <a16:creationId xmlns:a16="http://schemas.microsoft.com/office/drawing/2014/main" id="{DA84C05A-305D-4BC0-BBB7-4CC25111B7F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7225" t="22874" r="46507" b="45444"/>
          <a:stretch/>
        </p:blipFill>
        <p:spPr>
          <a:xfrm>
            <a:off x="838200" y="4461025"/>
            <a:ext cx="1983297" cy="2172750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22ACD739-14B8-422A-913E-5DC32E3AD20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7431" t="63381" r="38257" b="17553"/>
          <a:stretch/>
        </p:blipFill>
        <p:spPr>
          <a:xfrm>
            <a:off x="3602308" y="4488846"/>
            <a:ext cx="4042922" cy="1783424"/>
          </a:xfrm>
          <a:prstGeom prst="rect">
            <a:avLst/>
          </a:prstGeom>
        </p:spPr>
      </p:pic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EBD248A2-B4BE-42CB-BCC6-C5F5C51A3B54}"/>
              </a:ext>
            </a:extLst>
          </p:cNvPr>
          <p:cNvCxnSpPr>
            <a:cxnSpLocks/>
          </p:cNvCxnSpPr>
          <p:nvPr/>
        </p:nvCxnSpPr>
        <p:spPr>
          <a:xfrm flipH="1">
            <a:off x="4920150" y="3325437"/>
            <a:ext cx="4407008" cy="1269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6053CBB9-9DFD-4AE6-9550-F753FCBF4ED5}"/>
              </a:ext>
            </a:extLst>
          </p:cNvPr>
          <p:cNvCxnSpPr>
            <a:cxnSpLocks/>
          </p:cNvCxnSpPr>
          <p:nvPr/>
        </p:nvCxnSpPr>
        <p:spPr>
          <a:xfrm>
            <a:off x="8656040" y="2706842"/>
            <a:ext cx="599455" cy="744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자유형: 도형 61">
            <a:extLst>
              <a:ext uri="{FF2B5EF4-FFF2-40B4-BE49-F238E27FC236}">
                <a16:creationId xmlns:a16="http://schemas.microsoft.com/office/drawing/2014/main" id="{F65C7C6E-D4B9-4C09-ACD7-5D20E8B23783}"/>
              </a:ext>
            </a:extLst>
          </p:cNvPr>
          <p:cNvSpPr/>
          <p:nvPr/>
        </p:nvSpPr>
        <p:spPr>
          <a:xfrm>
            <a:off x="9454393" y="3137483"/>
            <a:ext cx="83890" cy="46414"/>
          </a:xfrm>
          <a:custGeom>
            <a:avLst/>
            <a:gdLst>
              <a:gd name="connsiteX0" fmla="*/ 0 w 83890"/>
              <a:gd name="connsiteY0" fmla="*/ 0 h 46414"/>
              <a:gd name="connsiteX1" fmla="*/ 83890 w 83890"/>
              <a:gd name="connsiteY1" fmla="*/ 41945 h 4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890" h="46414">
                <a:moveTo>
                  <a:pt x="0" y="0"/>
                </a:moveTo>
                <a:cubicBezTo>
                  <a:pt x="13325" y="66623"/>
                  <a:pt x="-5870" y="41945"/>
                  <a:pt x="83890" y="4194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자유형: 도형 62">
            <a:extLst>
              <a:ext uri="{FF2B5EF4-FFF2-40B4-BE49-F238E27FC236}">
                <a16:creationId xmlns:a16="http://schemas.microsoft.com/office/drawing/2014/main" id="{821E4BF7-4FB8-45D0-951D-9CD430B438F1}"/>
              </a:ext>
            </a:extLst>
          </p:cNvPr>
          <p:cNvSpPr/>
          <p:nvPr/>
        </p:nvSpPr>
        <p:spPr>
          <a:xfrm>
            <a:off x="9504727" y="3137483"/>
            <a:ext cx="0" cy="125834"/>
          </a:xfrm>
          <a:custGeom>
            <a:avLst/>
            <a:gdLst>
              <a:gd name="connsiteX0" fmla="*/ 0 w 0"/>
              <a:gd name="connsiteY0" fmla="*/ 0 h 125834"/>
              <a:gd name="connsiteX1" fmla="*/ 0 w 0"/>
              <a:gd name="connsiteY1" fmla="*/ 125834 h 12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25834">
                <a:moveTo>
                  <a:pt x="0" y="0"/>
                </a:moveTo>
                <a:lnTo>
                  <a:pt x="0" y="12583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자유형: 도형 65">
            <a:extLst>
              <a:ext uri="{FF2B5EF4-FFF2-40B4-BE49-F238E27FC236}">
                <a16:creationId xmlns:a16="http://schemas.microsoft.com/office/drawing/2014/main" id="{610F945D-3EDF-4984-8D27-35B5384BE7B8}"/>
              </a:ext>
            </a:extLst>
          </p:cNvPr>
          <p:cNvSpPr/>
          <p:nvPr/>
        </p:nvSpPr>
        <p:spPr>
          <a:xfrm>
            <a:off x="5704514" y="3892492"/>
            <a:ext cx="84026" cy="142613"/>
          </a:xfrm>
          <a:custGeom>
            <a:avLst/>
            <a:gdLst>
              <a:gd name="connsiteX0" fmla="*/ 25167 w 84026"/>
              <a:gd name="connsiteY0" fmla="*/ 0 h 142613"/>
              <a:gd name="connsiteX1" fmla="*/ 33556 w 84026"/>
              <a:gd name="connsiteY1" fmla="*/ 83890 h 142613"/>
              <a:gd name="connsiteX2" fmla="*/ 83890 w 84026"/>
              <a:gd name="connsiteY2" fmla="*/ 100668 h 142613"/>
              <a:gd name="connsiteX3" fmla="*/ 0 w 84026"/>
              <a:gd name="connsiteY3" fmla="*/ 142613 h 142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026" h="142613">
                <a:moveTo>
                  <a:pt x="25167" y="0"/>
                </a:moveTo>
                <a:cubicBezTo>
                  <a:pt x="27963" y="27963"/>
                  <a:pt x="19396" y="59615"/>
                  <a:pt x="33556" y="83890"/>
                </a:cubicBezTo>
                <a:cubicBezTo>
                  <a:pt x="42467" y="99166"/>
                  <a:pt x="86797" y="83223"/>
                  <a:pt x="83890" y="100668"/>
                </a:cubicBezTo>
                <a:cubicBezTo>
                  <a:pt x="81100" y="117408"/>
                  <a:pt x="21605" y="135411"/>
                  <a:pt x="0" y="14261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자유형: 도형 66">
            <a:extLst>
              <a:ext uri="{FF2B5EF4-FFF2-40B4-BE49-F238E27FC236}">
                <a16:creationId xmlns:a16="http://schemas.microsoft.com/office/drawing/2014/main" id="{5DC4279A-6245-4CCF-BB72-414806AF39B5}"/>
              </a:ext>
            </a:extLst>
          </p:cNvPr>
          <p:cNvSpPr/>
          <p:nvPr/>
        </p:nvSpPr>
        <p:spPr>
          <a:xfrm>
            <a:off x="5721292" y="3926048"/>
            <a:ext cx="125835" cy="0"/>
          </a:xfrm>
          <a:custGeom>
            <a:avLst/>
            <a:gdLst>
              <a:gd name="connsiteX0" fmla="*/ 0 w 125835"/>
              <a:gd name="connsiteY0" fmla="*/ 0 h 0"/>
              <a:gd name="connsiteX1" fmla="*/ 125835 w 12583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5835">
                <a:moveTo>
                  <a:pt x="0" y="0"/>
                </a:moveTo>
                <a:lnTo>
                  <a:pt x="12583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자유형: 도형 68">
            <a:extLst>
              <a:ext uri="{FF2B5EF4-FFF2-40B4-BE49-F238E27FC236}">
                <a16:creationId xmlns:a16="http://schemas.microsoft.com/office/drawing/2014/main" id="{0E4B0854-FDAD-42EC-B290-53F911A295E4}"/>
              </a:ext>
            </a:extLst>
          </p:cNvPr>
          <p:cNvSpPr/>
          <p:nvPr/>
        </p:nvSpPr>
        <p:spPr>
          <a:xfrm>
            <a:off x="11316749" y="2197916"/>
            <a:ext cx="103629" cy="176168"/>
          </a:xfrm>
          <a:custGeom>
            <a:avLst/>
            <a:gdLst>
              <a:gd name="connsiteX0" fmla="*/ 16778 w 103629"/>
              <a:gd name="connsiteY0" fmla="*/ 0 h 176168"/>
              <a:gd name="connsiteX1" fmla="*/ 8389 w 103629"/>
              <a:gd name="connsiteY1" fmla="*/ 41945 h 176168"/>
              <a:gd name="connsiteX2" fmla="*/ 0 w 103629"/>
              <a:gd name="connsiteY2" fmla="*/ 75501 h 176168"/>
              <a:gd name="connsiteX3" fmla="*/ 8389 w 103629"/>
              <a:gd name="connsiteY3" fmla="*/ 142612 h 176168"/>
              <a:gd name="connsiteX4" fmla="*/ 33556 w 103629"/>
              <a:gd name="connsiteY4" fmla="*/ 176168 h 176168"/>
              <a:gd name="connsiteX5" fmla="*/ 92279 w 103629"/>
              <a:gd name="connsiteY5" fmla="*/ 151001 h 176168"/>
              <a:gd name="connsiteX6" fmla="*/ 100668 w 103629"/>
              <a:gd name="connsiteY6" fmla="*/ 125834 h 176168"/>
              <a:gd name="connsiteX7" fmla="*/ 0 w 103629"/>
              <a:gd name="connsiteY7" fmla="*/ 117445 h 176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3629" h="176168">
                <a:moveTo>
                  <a:pt x="16778" y="0"/>
                </a:moveTo>
                <a:cubicBezTo>
                  <a:pt x="13982" y="13982"/>
                  <a:pt x="11482" y="28026"/>
                  <a:pt x="8389" y="41945"/>
                </a:cubicBezTo>
                <a:cubicBezTo>
                  <a:pt x="5888" y="53200"/>
                  <a:pt x="0" y="63971"/>
                  <a:pt x="0" y="75501"/>
                </a:cubicBezTo>
                <a:cubicBezTo>
                  <a:pt x="0" y="98045"/>
                  <a:pt x="1260" y="121224"/>
                  <a:pt x="8389" y="142612"/>
                </a:cubicBezTo>
                <a:cubicBezTo>
                  <a:pt x="12810" y="155876"/>
                  <a:pt x="25167" y="164983"/>
                  <a:pt x="33556" y="176168"/>
                </a:cubicBezTo>
                <a:cubicBezTo>
                  <a:pt x="53130" y="167779"/>
                  <a:pt x="75242" y="163779"/>
                  <a:pt x="92279" y="151001"/>
                </a:cubicBezTo>
                <a:cubicBezTo>
                  <a:pt x="99353" y="145695"/>
                  <a:pt x="108398" y="130128"/>
                  <a:pt x="100668" y="125834"/>
                </a:cubicBezTo>
                <a:cubicBezTo>
                  <a:pt x="40970" y="92668"/>
                  <a:pt x="35636" y="99627"/>
                  <a:pt x="0" y="11744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220F62D5-8B92-4CD1-A8C7-A81100074B61}"/>
              </a:ext>
            </a:extLst>
          </p:cNvPr>
          <p:cNvCxnSpPr/>
          <p:nvPr/>
        </p:nvCxnSpPr>
        <p:spPr>
          <a:xfrm>
            <a:off x="11140580" y="2265028"/>
            <a:ext cx="141905" cy="1090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F2945681-0CC1-4D17-922C-21A51E8B9EBA}"/>
              </a:ext>
            </a:extLst>
          </p:cNvPr>
          <p:cNvCxnSpPr/>
          <p:nvPr/>
        </p:nvCxnSpPr>
        <p:spPr>
          <a:xfrm flipH="1">
            <a:off x="11140580" y="2231472"/>
            <a:ext cx="141905" cy="142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9795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Soft IRQ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1"/>
            <a:ext cx="11023120" cy="48139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Soft IRQ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서비스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altLang="ko-KR" sz="25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ko-KR" altLang="en-US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4CD0D27-2659-4415-9D64-23D9C8520A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98" t="30948" r="27752" b="30642"/>
          <a:stretch/>
        </p:blipFill>
        <p:spPr>
          <a:xfrm>
            <a:off x="955639" y="1901046"/>
            <a:ext cx="4849543" cy="339240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33557FA-FF79-4D5F-AD4B-1845DFAD47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041" t="30826" r="29375" b="30031"/>
          <a:stretch/>
        </p:blipFill>
        <p:spPr>
          <a:xfrm>
            <a:off x="5922634" y="1901046"/>
            <a:ext cx="5603839" cy="3392407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5F3A83D-1876-43C8-A9F3-3E47049F4E4C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4563611" y="3597250"/>
            <a:ext cx="1359023" cy="546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9ACD402-02F5-42CB-B312-FCD1431969B5}"/>
              </a:ext>
            </a:extLst>
          </p:cNvPr>
          <p:cNvCxnSpPr>
            <a:cxnSpLocks/>
          </p:cNvCxnSpPr>
          <p:nvPr/>
        </p:nvCxnSpPr>
        <p:spPr>
          <a:xfrm>
            <a:off x="8551877" y="3699545"/>
            <a:ext cx="112901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262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 err="1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Tasklet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1"/>
            <a:ext cx="11023120" cy="48139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태스크릿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동적으로 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Soft IRQ 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서비스를 쓰게 하는 인터페이스</a:t>
            </a:r>
            <a:endParaRPr lang="en-US" altLang="ko-KR" sz="15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드라이버 레벨에서 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Soft IRQ 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서비스를 이용할 때</a:t>
            </a:r>
            <a:endParaRPr lang="en-US" altLang="ko-KR" sz="15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  </a:t>
            </a:r>
            <a:r>
              <a:rPr lang="ko-KR" altLang="en-US" sz="15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태스크릿을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사용함</a:t>
            </a:r>
            <a:endParaRPr lang="en-US" altLang="ko-KR" sz="15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- </a:t>
            </a:r>
            <a:r>
              <a:rPr lang="en-US" altLang="ko-KR" sz="15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tasklet_action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: </a:t>
            </a:r>
            <a:r>
              <a:rPr lang="ko-KR" altLang="en-US" sz="15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태스크릿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15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핸들러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함수 호출 기능</a:t>
            </a:r>
            <a:endParaRPr lang="en-US" altLang="ko-KR" sz="15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                                                                              </a:t>
            </a:r>
            <a:endParaRPr lang="en-US" altLang="ko-KR" sz="15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--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  <a:sym typeface="Wingdings" panose="05000000000000000000" pitchFamily="2" charset="2"/>
              </a:rPr>
              <a:t> 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  <a:sym typeface="Wingdings" panose="05000000000000000000" pitchFamily="2" charset="2"/>
              </a:rPr>
              <a:t>디바이스 드라이버에서 등록                                                           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  <a:sym typeface="Wingdings" panose="05000000000000000000" pitchFamily="2" charset="2"/>
              </a:rPr>
              <a:t>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  <a:sym typeface="Wingdings" panose="05000000000000000000" pitchFamily="2" charset="2"/>
              </a:rPr>
              <a:t> 디바이스 드라이버에서 등록한 </a:t>
            </a:r>
            <a:r>
              <a:rPr lang="ko-KR" altLang="en-US" sz="15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  <a:sym typeface="Wingdings" panose="05000000000000000000" pitchFamily="2" charset="2"/>
              </a:rPr>
              <a:t>태스크릿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  <a:sym typeface="Wingdings" panose="05000000000000000000" pitchFamily="2" charset="2"/>
              </a:rPr>
              <a:t> 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  <a:sym typeface="Wingdings" panose="05000000000000000000" pitchFamily="2" charset="2"/>
              </a:rPr>
              <a:t>(</a:t>
            </a:r>
            <a:r>
              <a:rPr lang="ko-KR" altLang="en-US" sz="15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  <a:sym typeface="Wingdings" panose="05000000000000000000" pitchFamily="2" charset="2"/>
              </a:rPr>
              <a:t>핸들러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  <a:sym typeface="Wingdings" panose="05000000000000000000" pitchFamily="2" charset="2"/>
              </a:rPr>
              <a:t> 함수</a:t>
            </a:r>
            <a:r>
              <a:rPr lang="en-US" altLang="ko-KR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  <a:sym typeface="Wingdings" panose="05000000000000000000" pitchFamily="2" charset="2"/>
              </a:rPr>
              <a:t>)</a:t>
            </a:r>
            <a:r>
              <a:rPr lang="ko-KR" altLang="en-US" sz="1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  <a:sym typeface="Wingdings" panose="05000000000000000000" pitchFamily="2" charset="2"/>
              </a:rPr>
              <a:t> </a:t>
            </a:r>
            <a:endParaRPr lang="ko-KR" altLang="en-US" sz="15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3265393-6C25-4DA9-877E-639D25B06A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766" t="29805" r="24037" b="30520"/>
          <a:stretch/>
        </p:blipFill>
        <p:spPr>
          <a:xfrm>
            <a:off x="5680310" y="1206041"/>
            <a:ext cx="6181010" cy="303039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7893957-E3EF-4D2F-AF7C-DABC31BDC5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697" t="29804" r="25138" b="48746"/>
          <a:stretch/>
        </p:blipFill>
        <p:spPr>
          <a:xfrm>
            <a:off x="930478" y="4387820"/>
            <a:ext cx="5906549" cy="1470977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5E6C848A-18E4-40EB-BA61-E840B3440BDF}"/>
              </a:ext>
            </a:extLst>
          </p:cNvPr>
          <p:cNvSpPr/>
          <p:nvPr/>
        </p:nvSpPr>
        <p:spPr>
          <a:xfrm>
            <a:off x="2894202" y="5251508"/>
            <a:ext cx="1828800" cy="4362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F57B03F-64EC-402E-BDB4-1A6CEF16C3E9}"/>
              </a:ext>
            </a:extLst>
          </p:cNvPr>
          <p:cNvSpPr/>
          <p:nvPr/>
        </p:nvSpPr>
        <p:spPr>
          <a:xfrm>
            <a:off x="5318620" y="5865964"/>
            <a:ext cx="276837" cy="734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473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Work Queue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1"/>
            <a:ext cx="11023120" cy="48139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워크 큐 특징</a:t>
            </a:r>
            <a:endParaRPr lang="en-US" altLang="ko-KR" sz="25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워크 큐는 프로세스 컨텍스트에서 후반부 처리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워크를 워크 큐에 </a:t>
            </a:r>
            <a:r>
              <a:rPr lang="ko-KR" altLang="en-US" sz="2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큐잉하고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워크를 깨우는 시간이 오래 걸림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워크 큐를 실행하는 워커 스레드는 일반 프로세스이므로 우선순위가 낮음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IRQ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스레드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실시간 프로세스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)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와 같이 우선순위가 높은 프로세스에게 선점 당할 수 있음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워크 큐는 실행 시간에 민감하지 않는 경우에 사용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IRQ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스레드와 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soft IRQ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 밀려 최근에는 사용 빈도가 적음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ko-KR" altLang="en-US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3689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Sources / References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54014" y="1737868"/>
            <a:ext cx="10515600" cy="528613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000" b="1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TextBook</a:t>
            </a:r>
            <a:endParaRPr lang="en-US" altLang="ko-KR" sz="2000" b="1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리눅스 커널 내부구조 </a:t>
            </a:r>
            <a:r>
              <a:rPr lang="en-US" altLang="ko-KR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– </a:t>
            </a:r>
            <a:r>
              <a:rPr lang="ko-KR" altLang="en-US" sz="16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최종무</a:t>
            </a:r>
            <a:r>
              <a:rPr lang="en-US" altLang="ko-KR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,</a:t>
            </a:r>
            <a:r>
              <a:rPr lang="ko-KR" altLang="en-US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16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백승재</a:t>
            </a:r>
            <a:r>
              <a:rPr lang="ko-KR" altLang="en-US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endParaRPr lang="en-US" altLang="ko-KR" sz="1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디버깅을 통해 배우는 리눅스 원리와 구조 </a:t>
            </a:r>
            <a:r>
              <a:rPr lang="en-US" altLang="ko-KR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- </a:t>
            </a:r>
            <a:r>
              <a:rPr lang="ko-KR" altLang="en-US" sz="16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김동현</a:t>
            </a:r>
            <a:endParaRPr lang="en-US" altLang="ko-KR" sz="16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the Linux Kernel – Daniel P. Bovet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Linux Kernel Source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https://elixir.bootlin.com/linux/v4.14.3/source/arch/x86/kernel/irq.c</a:t>
            </a: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https://elixir.bootlin.com/linux/2.4.24/source/arch/i386/kernel/traps.c</a:t>
            </a: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https://github.com/raspberrypi/linux/blob/rpi-4.19.y/kernel/irq/handle.c</a:t>
            </a: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https://github.com/junhuawa/junhuawa.github.io/blob/6c9729b2aee0f56dc6fa612703dc4d4a401a94ba/_posts/kernel/2016-08-18-Interrupt-Framework.md</a:t>
            </a: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033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Q &amp; A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  </a:t>
            </a:r>
            <a:endParaRPr lang="ko-KR" altLang="en-US" dirty="0"/>
          </a:p>
        </p:txBody>
      </p:sp>
      <p:pic>
        <p:nvPicPr>
          <p:cNvPr id="4102" name="Picture 6" descr="FrailSafe - Q&amp;amp;A">
            <a:extLst>
              <a:ext uri="{FF2B5EF4-FFF2-40B4-BE49-F238E27FC236}">
                <a16:creationId xmlns:a16="http://schemas.microsoft.com/office/drawing/2014/main" id="{2B2A0E3E-D740-4D37-BDB8-62D548190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2609056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045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Contents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47318"/>
            <a:ext cx="10515600" cy="528613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altLang="ko-KR" sz="2000" dirty="0">
              <a:latin typeface="Times New Roman" panose="02020603050405020304" pitchFamily="18" charset="0"/>
              <a:cs typeface="Times New Roman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ko-KR" sz="2000" dirty="0">
                <a:latin typeface="Times New Roman" panose="02020603050405020304" pitchFamily="18" charset="0"/>
                <a:cs typeface="Times New Roman" pitchFamily="18" charset="0"/>
              </a:rPr>
              <a:t>Linux Kernel Interrupt 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>
                <a:latin typeface="Times New Roman" panose="02020603050405020304" pitchFamily="18" charset="0"/>
                <a:cs typeface="Times New Roman" pitchFamily="18" charset="0"/>
              </a:rPr>
              <a:t>Interrupt &amp; Trap (Exception)		</a:t>
            </a:r>
          </a:p>
          <a:p>
            <a:pPr lvl="2"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itchFamily="18" charset="0"/>
              </a:rPr>
              <a:t>Interrupt Handler &amp; Interrupt Descriptor Table (IDT) </a:t>
            </a:r>
          </a:p>
          <a:p>
            <a:pPr lvl="2">
              <a:lnSpc>
                <a:spcPct val="150000"/>
              </a:lnSpc>
            </a:pPr>
            <a:r>
              <a:rPr lang="en-US" altLang="ko-KR" dirty="0">
                <a:latin typeface="Times New Roman" panose="02020603050405020304" pitchFamily="18" charset="0"/>
                <a:cs typeface="Times New Roman" pitchFamily="18" charset="0"/>
              </a:rPr>
              <a:t>Interrupt Processing Flow (ARM CPU, x86 CPU)</a:t>
            </a:r>
          </a:p>
          <a:p>
            <a:pPr lvl="1">
              <a:lnSpc>
                <a:spcPct val="150000"/>
              </a:lnSpc>
            </a:pPr>
            <a:r>
              <a:rPr lang="en-US" altLang="ko-KR" sz="2000" dirty="0">
                <a:latin typeface="Times New Roman" panose="02020603050405020304" pitchFamily="18" charset="0"/>
                <a:cs typeface="Times New Roman" pitchFamily="18" charset="0"/>
              </a:rPr>
              <a:t> Bottom - half</a:t>
            </a:r>
          </a:p>
          <a:p>
            <a:pPr lvl="2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itchFamily="18" charset="0"/>
              </a:rPr>
              <a:t>IRQ thread (threaded IRQ)</a:t>
            </a:r>
          </a:p>
          <a:p>
            <a:pPr lvl="2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itchFamily="18" charset="0"/>
              </a:rPr>
              <a:t>Soft IRQ </a:t>
            </a:r>
          </a:p>
          <a:p>
            <a:pPr lvl="2">
              <a:lnSpc>
                <a:spcPct val="150000"/>
              </a:lnSpc>
            </a:pPr>
            <a:r>
              <a:rPr lang="en-US" altLang="ko-KR" sz="1600" dirty="0" err="1">
                <a:latin typeface="Times New Roman" panose="02020603050405020304" pitchFamily="18" charset="0"/>
                <a:cs typeface="Times New Roman" pitchFamily="18" charset="0"/>
              </a:rPr>
              <a:t>Tasklet</a:t>
            </a:r>
            <a:endParaRPr lang="en-US" altLang="ko-KR" sz="1600" dirty="0">
              <a:latin typeface="Times New Roman" panose="02020603050405020304" pitchFamily="18" charset="0"/>
              <a:cs typeface="Times New Roman" pitchFamily="18" charset="0"/>
            </a:endParaRPr>
          </a:p>
          <a:p>
            <a:pPr lvl="2">
              <a:lnSpc>
                <a:spcPct val="150000"/>
              </a:lnSpc>
            </a:pPr>
            <a:r>
              <a:rPr lang="en-US" altLang="ko-KR" sz="1600" dirty="0">
                <a:latin typeface="Times New Roman" panose="02020603050405020304" pitchFamily="18" charset="0"/>
                <a:cs typeface="Times New Roman" pitchFamily="18" charset="0"/>
              </a:rPr>
              <a:t>Work Queue </a:t>
            </a: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2000" dirty="0">
                <a:latin typeface="Times New Roman" panose="02020603050405020304" pitchFamily="18" charset="0"/>
                <a:ea typeface="Arial Unicode MS" pitchFamily="50" charset="-127"/>
                <a:cs typeface="Times New Roman" panose="02020603050405020304" pitchFamily="18" charset="0"/>
              </a:rPr>
              <a:t>2.   Q &amp; A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211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Interrupt : Concepts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0"/>
            <a:ext cx="11023120" cy="48139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What is Interrupt?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-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어떤 일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(process)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을 수행하는 도중에 </a:t>
            </a:r>
            <a:r>
              <a:rPr lang="ko-KR" altLang="en-US" sz="20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갑자기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끼어드는 사건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(event)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- </a:t>
            </a:r>
            <a:r>
              <a:rPr lang="ko-KR" altLang="en-US" sz="20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주변 장치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나 </a:t>
            </a:r>
            <a:r>
              <a:rPr lang="en-US" altLang="ko-KR" sz="20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CPU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가 자신에게 발생한 사건을 알리는 것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5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Interrupt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- </a:t>
            </a:r>
            <a:r>
              <a:rPr lang="ko-KR" altLang="en-US" sz="2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비동기적인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하드웨어 관점에서의 사건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-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타이머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또는 키보드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,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마우스와 같은 입출력 장치에 의해 발생</a:t>
            </a:r>
            <a:endParaRPr lang="en-US" altLang="ko-KR" sz="2000" dirty="0"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Trap</a:t>
            </a:r>
            <a:r>
              <a:rPr lang="ko-KR" altLang="en-US" sz="2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2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(Exception)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- </a:t>
            </a:r>
            <a:r>
              <a:rPr lang="ko-KR" altLang="en-US" sz="200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동기적인 소프트웨어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(CPU)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관점에서의 사건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- </a:t>
            </a:r>
            <a:r>
              <a:rPr lang="en-US" altLang="ko-KR" sz="2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devide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by 0, segmentation/page/protect fault, system call,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잘못된 명령어의 수행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endParaRPr lang="ko-KR" altLang="en-US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7463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Interrupt : Concepts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0"/>
            <a:ext cx="11023120" cy="48139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Why do we use Interrupt?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일반적으로 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CPU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의 처리 속도에 비해 입출력 장치들의 작업은 속도가 상당히 느림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!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&gt;&gt;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이러한 장치들의 요청을 빠르게 대응 및 필요한 작업을 요청한 후 다른 일을 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  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수행함으로써 </a:t>
            </a:r>
            <a:r>
              <a:rPr lang="en-US" altLang="ko-KR" sz="20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CPU</a:t>
            </a:r>
            <a:r>
              <a:rPr lang="ko-KR" altLang="en-US" sz="20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의 이용률을 높이기 위함</a:t>
            </a:r>
            <a:endParaRPr lang="en-US" altLang="ko-KR" sz="2000" dirty="0">
              <a:solidFill>
                <a:srgbClr val="FF0000"/>
              </a:solidFill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solidFill>
                  <a:srgbClr val="FF0000"/>
                </a:solidFill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   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            </a:t>
            </a:r>
            <a:r>
              <a:rPr lang="ko-KR" altLang="en-US" sz="1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처리                  인터럽트 처리                   인터럽트 처리</a:t>
            </a:r>
            <a:endParaRPr lang="en-US" altLang="ko-KR" sz="1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0DAD69B0-3C9A-484B-B5FE-D27DB66F16C2}"/>
              </a:ext>
            </a:extLst>
          </p:cNvPr>
          <p:cNvCxnSpPr>
            <a:cxnSpLocks/>
          </p:cNvCxnSpPr>
          <p:nvPr/>
        </p:nvCxnSpPr>
        <p:spPr>
          <a:xfrm>
            <a:off x="1149292" y="3749879"/>
            <a:ext cx="56877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33AC591D-26D5-481A-8061-21FFA463EE9D}"/>
              </a:ext>
            </a:extLst>
          </p:cNvPr>
          <p:cNvCxnSpPr/>
          <p:nvPr/>
        </p:nvCxnSpPr>
        <p:spPr>
          <a:xfrm flipH="1">
            <a:off x="1728132" y="3749879"/>
            <a:ext cx="285226" cy="4362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B9FFEFD-D3D6-49B7-BD23-B0F1766982B1}"/>
              </a:ext>
            </a:extLst>
          </p:cNvPr>
          <p:cNvCxnSpPr/>
          <p:nvPr/>
        </p:nvCxnSpPr>
        <p:spPr>
          <a:xfrm>
            <a:off x="1728132" y="4186106"/>
            <a:ext cx="5788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5E85DEE-9FC0-447B-B789-0589024B98D3}"/>
              </a:ext>
            </a:extLst>
          </p:cNvPr>
          <p:cNvCxnSpPr/>
          <p:nvPr/>
        </p:nvCxnSpPr>
        <p:spPr>
          <a:xfrm flipH="1" flipV="1">
            <a:off x="2013358" y="3749879"/>
            <a:ext cx="293614" cy="436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9BB9039E-CD0D-460C-8FDE-A00E94238EBE}"/>
              </a:ext>
            </a:extLst>
          </p:cNvPr>
          <p:cNvCxnSpPr/>
          <p:nvPr/>
        </p:nvCxnSpPr>
        <p:spPr>
          <a:xfrm flipH="1">
            <a:off x="3235533" y="3749879"/>
            <a:ext cx="285225" cy="4362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07976263-38A5-4B31-B550-80684E900332}"/>
              </a:ext>
            </a:extLst>
          </p:cNvPr>
          <p:cNvCxnSpPr/>
          <p:nvPr/>
        </p:nvCxnSpPr>
        <p:spPr>
          <a:xfrm flipH="1">
            <a:off x="4843332" y="3737760"/>
            <a:ext cx="302004" cy="4362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42FDC511-1B71-4C7A-903B-67BD03B6FA2F}"/>
              </a:ext>
            </a:extLst>
          </p:cNvPr>
          <p:cNvCxnSpPr/>
          <p:nvPr/>
        </p:nvCxnSpPr>
        <p:spPr>
          <a:xfrm>
            <a:off x="3235533" y="4186106"/>
            <a:ext cx="5646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D7E992A-6C84-49D6-8A0B-24CAEC3B0AA5}"/>
              </a:ext>
            </a:extLst>
          </p:cNvPr>
          <p:cNvCxnSpPr>
            <a:cxnSpLocks/>
          </p:cNvCxnSpPr>
          <p:nvPr/>
        </p:nvCxnSpPr>
        <p:spPr>
          <a:xfrm flipH="1" flipV="1">
            <a:off x="3517873" y="3765537"/>
            <a:ext cx="282340" cy="420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7DBD7BD-2447-4D92-9716-B12467B3BE15}"/>
              </a:ext>
            </a:extLst>
          </p:cNvPr>
          <p:cNvCxnSpPr>
            <a:cxnSpLocks/>
          </p:cNvCxnSpPr>
          <p:nvPr/>
        </p:nvCxnSpPr>
        <p:spPr>
          <a:xfrm>
            <a:off x="4843332" y="4173987"/>
            <a:ext cx="6130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985A93E-8A68-4B4E-96B0-731AEC34952C}"/>
              </a:ext>
            </a:extLst>
          </p:cNvPr>
          <p:cNvCxnSpPr>
            <a:cxnSpLocks/>
          </p:cNvCxnSpPr>
          <p:nvPr/>
        </p:nvCxnSpPr>
        <p:spPr>
          <a:xfrm flipH="1" flipV="1">
            <a:off x="5158752" y="3738129"/>
            <a:ext cx="297676" cy="435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interrupt2">
            <a:extLst>
              <a:ext uri="{FF2B5EF4-FFF2-40B4-BE49-F238E27FC236}">
                <a16:creationId xmlns:a16="http://schemas.microsoft.com/office/drawing/2014/main" id="{108A355A-EEE3-4480-A643-B02346E73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292" y="4843240"/>
            <a:ext cx="51816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57D1479-8EFF-4613-9100-5F82F1803060}"/>
              </a:ext>
            </a:extLst>
          </p:cNvPr>
          <p:cNvCxnSpPr>
            <a:cxnSpLocks/>
          </p:cNvCxnSpPr>
          <p:nvPr/>
        </p:nvCxnSpPr>
        <p:spPr>
          <a:xfrm flipH="1">
            <a:off x="2223083" y="4273722"/>
            <a:ext cx="1012450" cy="4622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FCEFDBE0-AB05-4F18-923B-CD97983F90CE}"/>
              </a:ext>
            </a:extLst>
          </p:cNvPr>
          <p:cNvCxnSpPr/>
          <p:nvPr/>
        </p:nvCxnSpPr>
        <p:spPr>
          <a:xfrm>
            <a:off x="3800213" y="4273722"/>
            <a:ext cx="1442906" cy="4660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205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Interrupt : Concepts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0"/>
            <a:ext cx="11023120" cy="4813989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Most important in Interrupt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&gt;&gt; 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인터럽트의 실행 시간을 단축시키는 것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!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why? 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원래 실행 중이던 프로세스를 중단시키고 인터럽트가 실행되므로 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how?  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인터럽트가 발생하면 가능한 빠르게 인터럽트 </a:t>
            </a:r>
            <a:r>
              <a:rPr lang="ko-KR" altLang="en-US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핸들러를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호출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but?   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인터럽트가 발생한 후 많은 양의 작업을 수행해야 하는 경우가 자주 있음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</a:t>
            </a:r>
            <a:r>
              <a:rPr lang="ko-KR" altLang="en-US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핸들러에서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시간이 오래 걸리게 되면 오동작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or 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커널 </a:t>
            </a:r>
            <a:r>
              <a:rPr lang="ko-KR" altLang="en-US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크래시가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발생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I/O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를 사용하는 코드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과도한 </a:t>
            </a: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while </a:t>
            </a:r>
            <a:r>
              <a:rPr lang="ko-KR" altLang="en-US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반복문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ko-KR" altLang="en-US" sz="22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스케쥴링을</a:t>
            </a:r>
            <a:r>
              <a:rPr lang="ko-KR" altLang="en-US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지원하는 커널 함수 호출</a:t>
            </a: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055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Top-half / Bottom-half 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0"/>
            <a:ext cx="11023120" cy="48139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Top-half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인터럽트가 발생한 후 인터럽트 </a:t>
            </a:r>
            <a:r>
              <a:rPr lang="ko-KR" altLang="en-US" sz="2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핸들러로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빠르게 처리해야 하는 일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Bottom-half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미룰 수 있는 인터럽트로 프로세스 레벨에서 수행하는 일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</a:t>
            </a:r>
            <a:r>
              <a:rPr lang="ko-KR" altLang="en-US" sz="2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핸들러가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바로 처리해야 할 코드를 실행한 후의 시점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후반부 기법을 이용하여 처리함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IRQ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스레드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en-US" altLang="ko-KR" sz="2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softIRQ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en-US" altLang="ko-KR" sz="2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Tasklet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Work queue</a:t>
            </a:r>
          </a:p>
          <a:p>
            <a:pPr marL="0" indent="0">
              <a:lnSpc>
                <a:spcPct val="100000"/>
              </a:lnSpc>
              <a:buNone/>
            </a:pPr>
            <a:endParaRPr lang="ko-KR" altLang="en-US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7" name="Picture 2" descr="interrupt2">
            <a:extLst>
              <a:ext uri="{FF2B5EF4-FFF2-40B4-BE49-F238E27FC236}">
                <a16:creationId xmlns:a16="http://schemas.microsoft.com/office/drawing/2014/main" id="{468C1136-5A27-412C-B0FC-D2485387B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3138" y="4407014"/>
            <a:ext cx="51816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8913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Interrupt Handler/Descriptor table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0"/>
            <a:ext cx="11023120" cy="4813989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3100" b="1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What is Interrupt Handler?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- </a:t>
            </a:r>
            <a:r>
              <a:rPr lang="ko-KR" altLang="en-US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인터럽트를 처리하기 위한 함수</a:t>
            </a:r>
            <a:endParaRPr lang="en-US" altLang="ko-KR" sz="27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7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700" b="1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IDT</a:t>
            </a:r>
            <a:r>
              <a:rPr lang="ko-KR" altLang="en-US" sz="2700" b="1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</a:t>
            </a:r>
            <a:r>
              <a:rPr lang="en-US" altLang="ko-KR" sz="2700" b="1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(Interrupt Descriptor table)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- </a:t>
            </a:r>
            <a:r>
              <a:rPr lang="ko-KR" altLang="en-US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각 엔트리는 </a:t>
            </a:r>
            <a:r>
              <a:rPr lang="en-US" altLang="ko-KR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8byte</a:t>
            </a:r>
            <a:r>
              <a:rPr lang="ko-KR" altLang="en-US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의 </a:t>
            </a:r>
            <a:r>
              <a:rPr lang="ko-KR" altLang="en-US" sz="27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디스크립터</a:t>
            </a:r>
            <a:endParaRPr lang="en-US" altLang="ko-KR" sz="27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- </a:t>
            </a:r>
            <a:r>
              <a:rPr lang="ko-KR" altLang="en-US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인터럽트와 </a:t>
            </a:r>
            <a:r>
              <a:rPr lang="ko-KR" altLang="en-US" sz="27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핸들러의</a:t>
            </a:r>
            <a:r>
              <a:rPr lang="ko-KR" altLang="en-US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주소를 연결</a:t>
            </a:r>
            <a:endParaRPr lang="en-US" altLang="ko-KR" sz="27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- </a:t>
            </a:r>
            <a:r>
              <a:rPr lang="ko-KR" altLang="en-US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메모리에 위치하며 </a:t>
            </a:r>
            <a:r>
              <a:rPr lang="en-US" altLang="ko-KR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IDTR </a:t>
            </a:r>
            <a:r>
              <a:rPr lang="ko-KR" altLang="en-US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레지스터</a:t>
            </a:r>
            <a:endParaRPr lang="en-US" altLang="ko-KR" sz="27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 </a:t>
            </a:r>
            <a:r>
              <a:rPr lang="ko-KR" altLang="en-US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에 의해 접근 가능</a:t>
            </a:r>
            <a:endParaRPr lang="en-US" altLang="ko-KR" sz="27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</a:t>
            </a:r>
            <a:r>
              <a:rPr lang="ko-KR" altLang="en-US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발생</a:t>
            </a:r>
            <a:r>
              <a:rPr lang="en-US" altLang="ko-KR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		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2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IDTR </a:t>
            </a:r>
            <a:r>
              <a:rPr lang="ko-KR" altLang="en-US" sz="27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레지스터로 테이블의 위치 파악</a:t>
            </a:r>
            <a:r>
              <a:rPr lang="en-US" altLang="ko-KR" sz="1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							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													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								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3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인터럽트 번호에 대응되는 테이블 엔트리에서  </a:t>
            </a:r>
            <a:r>
              <a:rPr lang="en-US" altLang="ko-KR" sz="23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				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3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</a:t>
            </a:r>
            <a:r>
              <a:rPr lang="ko-KR" altLang="en-US" sz="23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핸들러</a:t>
            </a:r>
            <a:r>
              <a:rPr lang="ko-KR" altLang="en-US" sz="23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실행</a:t>
            </a:r>
            <a:r>
              <a:rPr lang="en-US" altLang="ko-KR" sz="23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					     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								arch/x86/kernel/</a:t>
            </a:r>
            <a:r>
              <a:rPr lang="en-US" altLang="ko-KR" sz="2000" dirty="0" err="1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traps.c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	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898718C-1909-4F5F-8B17-12087933B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809" y="2092460"/>
            <a:ext cx="3666010" cy="375047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94DB4B6-40ED-4549-9DFD-F48E3222CC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31" t="31131" r="47052" b="33926"/>
          <a:stretch/>
        </p:blipFill>
        <p:spPr>
          <a:xfrm>
            <a:off x="7794802" y="1649257"/>
            <a:ext cx="4274890" cy="4109600"/>
          </a:xfrm>
          <a:prstGeom prst="rect">
            <a:avLst/>
          </a:prstGeom>
        </p:spPr>
      </p:pic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876613F8-37D8-4B92-B62B-FCF843B6DB83}"/>
              </a:ext>
            </a:extLst>
          </p:cNvPr>
          <p:cNvSpPr/>
          <p:nvPr/>
        </p:nvSpPr>
        <p:spPr>
          <a:xfrm>
            <a:off x="2259753" y="4236440"/>
            <a:ext cx="167780" cy="302002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화살표: 아래쪽 26">
            <a:extLst>
              <a:ext uri="{FF2B5EF4-FFF2-40B4-BE49-F238E27FC236}">
                <a16:creationId xmlns:a16="http://schemas.microsoft.com/office/drawing/2014/main" id="{EBAFFACB-721D-43B1-9E08-714C3C3075E7}"/>
              </a:ext>
            </a:extLst>
          </p:cNvPr>
          <p:cNvSpPr/>
          <p:nvPr/>
        </p:nvSpPr>
        <p:spPr>
          <a:xfrm>
            <a:off x="2259753" y="4987715"/>
            <a:ext cx="167780" cy="302002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646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Interrupt Processing Flow 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40D0C4A-7B19-4F1C-9314-DA3E253E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1"/>
            <a:ext cx="11023120" cy="48139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ARM CPU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관점에서의 인터럽트 처리 흐름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ko-KR" altLang="en-US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EED8C20-A3FC-45E2-91B0-87778B6703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71" t="34128" r="34427" b="47401"/>
          <a:stretch/>
        </p:blipFill>
        <p:spPr>
          <a:xfrm>
            <a:off x="362309" y="1923181"/>
            <a:ext cx="5754022" cy="150581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8C2F9BE-9B60-4131-84F4-2D76E853A3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766" t="33394" r="27890" b="35291"/>
          <a:stretch/>
        </p:blipFill>
        <p:spPr>
          <a:xfrm>
            <a:off x="6416872" y="1870936"/>
            <a:ext cx="5528346" cy="2147582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9E469B2D-2095-4761-BC0F-9F9B28245A7C}"/>
              </a:ext>
            </a:extLst>
          </p:cNvPr>
          <p:cNvCxnSpPr>
            <a:cxnSpLocks/>
          </p:cNvCxnSpPr>
          <p:nvPr/>
        </p:nvCxnSpPr>
        <p:spPr>
          <a:xfrm flipV="1">
            <a:off x="5528345" y="2021367"/>
            <a:ext cx="2600587" cy="11412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그림 27">
            <a:extLst>
              <a:ext uri="{FF2B5EF4-FFF2-40B4-BE49-F238E27FC236}">
                <a16:creationId xmlns:a16="http://schemas.microsoft.com/office/drawing/2014/main" id="{8A15CE6A-C21F-4838-8533-05871E9955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426" t="39755" r="32225" b="35832"/>
          <a:stretch/>
        </p:blipFill>
        <p:spPr>
          <a:xfrm>
            <a:off x="8447005" y="4266224"/>
            <a:ext cx="3456264" cy="1674260"/>
          </a:xfrm>
          <a:prstGeom prst="rect">
            <a:avLst/>
          </a:prstGeom>
        </p:spPr>
      </p:pic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1B14D0E7-B6EC-4298-85D2-873001EA1308}"/>
              </a:ext>
            </a:extLst>
          </p:cNvPr>
          <p:cNvCxnSpPr/>
          <p:nvPr/>
        </p:nvCxnSpPr>
        <p:spPr>
          <a:xfrm flipH="1">
            <a:off x="9181045" y="3951215"/>
            <a:ext cx="2172755" cy="4530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id="{B38F6E54-5160-4C59-9909-4B814853A3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7" t="14433" r="81989" b="68606"/>
          <a:stretch/>
        </p:blipFill>
        <p:spPr>
          <a:xfrm>
            <a:off x="288731" y="3781195"/>
            <a:ext cx="2910981" cy="1441268"/>
          </a:xfrm>
          <a:prstGeom prst="rect">
            <a:avLst/>
          </a:prstGeom>
        </p:spPr>
      </p:pic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69EE87A-2090-4FC1-9A20-E47A076151B0}"/>
              </a:ext>
            </a:extLst>
          </p:cNvPr>
          <p:cNvCxnSpPr>
            <a:cxnSpLocks/>
          </p:cNvCxnSpPr>
          <p:nvPr/>
        </p:nvCxnSpPr>
        <p:spPr>
          <a:xfrm flipH="1" flipV="1">
            <a:off x="2714633" y="3809817"/>
            <a:ext cx="6466412" cy="12935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그림 42">
            <a:extLst>
              <a:ext uri="{FF2B5EF4-FFF2-40B4-BE49-F238E27FC236}">
                <a16:creationId xmlns:a16="http://schemas.microsoft.com/office/drawing/2014/main" id="{B6357FEB-E0A1-4B4D-A90B-8C1978265E7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20" t="14467" r="71163" b="59509"/>
          <a:stretch/>
        </p:blipFill>
        <p:spPr>
          <a:xfrm>
            <a:off x="2630735" y="4648278"/>
            <a:ext cx="3983019" cy="2066325"/>
          </a:xfrm>
          <a:prstGeom prst="rect">
            <a:avLst/>
          </a:prstGeom>
        </p:spPr>
      </p:pic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A92ADA12-9F43-46D9-A17C-EF91B6A050F6}"/>
              </a:ext>
            </a:extLst>
          </p:cNvPr>
          <p:cNvCxnSpPr/>
          <p:nvPr/>
        </p:nvCxnSpPr>
        <p:spPr>
          <a:xfrm flipH="1" flipV="1">
            <a:off x="6677637" y="4815281"/>
            <a:ext cx="3129093" cy="10570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346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1966"/>
            <a:ext cx="10515600" cy="66968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Tahoma" panose="020B0604030504040204" pitchFamily="34" charset="0"/>
                <a:ea typeface="AppleSDGothicNeoM00" panose="02000503000000000000" pitchFamily="2" charset="-127"/>
                <a:cs typeface="Tahoma" panose="020B0604030504040204" pitchFamily="34" charset="0"/>
              </a:rPr>
              <a:t>Interrupt Processing Flow </a:t>
            </a:r>
            <a:endParaRPr lang="ko-KR" altLang="en-US" sz="3200" dirty="0">
              <a:solidFill>
                <a:srgbClr val="FF0000"/>
              </a:solidFill>
              <a:latin typeface="Tahoma" panose="020B0604030504040204" pitchFamily="34" charset="0"/>
              <a:ea typeface="AppleSDGothicNeoM00" panose="02000503000000000000" pitchFamily="2" charset="-127"/>
              <a:cs typeface="Tahoma" panose="020B0604030504040204" pitchFamily="34" charset="0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62309" y="992036"/>
            <a:ext cx="1149901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9FC14-406C-4F77-A652-54400BDED16B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764677C1-C054-4CEE-AF5F-B7A0424B9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201"/>
            <a:ext cx="11023120" cy="48139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x86 CPU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관점에서의 인터럽트 처리 흐름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      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하드웨어         </a:t>
            </a: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   </a:t>
            </a:r>
            <a:r>
              <a:rPr lang="ko-KR" altLang="en-US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커널</a:t>
            </a:r>
            <a:endParaRPr lang="en-US" altLang="ko-KR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>
                <a:latin typeface="Arial Unicode MS" panose="020B0600000101010101" charset="-127"/>
                <a:ea typeface="Arial Unicode MS" panose="020B0600000101010101" charset="-127"/>
                <a:cs typeface="Arial Unicode MS" panose="020B0600000101010101" charset="-127"/>
              </a:rPr>
              <a:t>					</a:t>
            </a:r>
          </a:p>
          <a:p>
            <a:pPr marL="0" indent="0">
              <a:lnSpc>
                <a:spcPct val="100000"/>
              </a:lnSpc>
              <a:buNone/>
            </a:pPr>
            <a:endParaRPr lang="ko-KR" altLang="en-US" sz="2000" dirty="0">
              <a:latin typeface="Arial Unicode MS" panose="020B0600000101010101" charset="-127"/>
              <a:ea typeface="Arial Unicode MS" panose="020B0600000101010101" charset="-127"/>
              <a:cs typeface="Arial Unicode MS" panose="020B0600000101010101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B192E54-AACF-4BF6-A073-A40927E1C3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5"/>
          <a:stretch/>
        </p:blipFill>
        <p:spPr bwMode="auto">
          <a:xfrm>
            <a:off x="1083213" y="2220843"/>
            <a:ext cx="4550362" cy="380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1A2FAD89-14C3-4FA5-8F4A-D4D90BCF0098}"/>
              </a:ext>
            </a:extLst>
          </p:cNvPr>
          <p:cNvCxnSpPr>
            <a:cxnSpLocks/>
          </p:cNvCxnSpPr>
          <p:nvPr/>
        </p:nvCxnSpPr>
        <p:spPr>
          <a:xfrm>
            <a:off x="2801923" y="1836392"/>
            <a:ext cx="0" cy="45775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그림 33">
            <a:extLst>
              <a:ext uri="{FF2B5EF4-FFF2-40B4-BE49-F238E27FC236}">
                <a16:creationId xmlns:a16="http://schemas.microsoft.com/office/drawing/2014/main" id="{B4E11EE3-F50E-4A2B-88DC-A20753F6A9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21" t="33516" r="41376" b="18042"/>
          <a:stretch/>
        </p:blipFill>
        <p:spPr>
          <a:xfrm>
            <a:off x="6349760" y="2220843"/>
            <a:ext cx="5703284" cy="3808602"/>
          </a:xfrm>
          <a:prstGeom prst="rect">
            <a:avLst/>
          </a:prstGeom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B1DE1665-E1E4-4F3D-8D49-11CEB25F1F74}"/>
              </a:ext>
            </a:extLst>
          </p:cNvPr>
          <p:cNvSpPr/>
          <p:nvPr/>
        </p:nvSpPr>
        <p:spPr>
          <a:xfrm>
            <a:off x="7597299" y="5377343"/>
            <a:ext cx="4455746" cy="5704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849DA890-A88D-4C41-927E-70EFE96E2A98}"/>
              </a:ext>
            </a:extLst>
          </p:cNvPr>
          <p:cNvCxnSpPr/>
          <p:nvPr/>
        </p:nvCxnSpPr>
        <p:spPr>
          <a:xfrm>
            <a:off x="3884103" y="4815281"/>
            <a:ext cx="2390862" cy="461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072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4882</TotalTime>
  <Words>902</Words>
  <Application>Microsoft Office PowerPoint</Application>
  <PresentationFormat>와이드스크린</PresentationFormat>
  <Paragraphs>182</Paragraphs>
  <Slides>17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Arial Unicode MS</vt:lpstr>
      <vt:lpstr>맑은 고딕</vt:lpstr>
      <vt:lpstr>Arial</vt:lpstr>
      <vt:lpstr>Tahoma</vt:lpstr>
      <vt:lpstr>Times New Roman</vt:lpstr>
      <vt:lpstr>Wingdings</vt:lpstr>
      <vt:lpstr>Office 테마</vt:lpstr>
      <vt:lpstr>Chapter 6  Interrupt</vt:lpstr>
      <vt:lpstr>Contents</vt:lpstr>
      <vt:lpstr>Interrupt : Concepts</vt:lpstr>
      <vt:lpstr>Interrupt : Concepts</vt:lpstr>
      <vt:lpstr>Interrupt : Concepts</vt:lpstr>
      <vt:lpstr>Top-half / Bottom-half </vt:lpstr>
      <vt:lpstr>Interrupt Handler/Descriptor table</vt:lpstr>
      <vt:lpstr>Interrupt Processing Flow </vt:lpstr>
      <vt:lpstr>Interrupt Processing Flow </vt:lpstr>
      <vt:lpstr>Interrupt Handler Processing Flow </vt:lpstr>
      <vt:lpstr>IRQ Thread</vt:lpstr>
      <vt:lpstr>Soft IRQ</vt:lpstr>
      <vt:lpstr>Soft IRQ</vt:lpstr>
      <vt:lpstr>Tasklet</vt:lpstr>
      <vt:lpstr>Work Queue</vt:lpstr>
      <vt:lpstr>Sources / References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6  Interrupt</dc:title>
  <dc:creator>신수환</dc:creator>
  <cp:lastModifiedBy>신수환</cp:lastModifiedBy>
  <cp:revision>13</cp:revision>
  <dcterms:created xsi:type="dcterms:W3CDTF">2022-02-11T18:02:27Z</dcterms:created>
  <dcterms:modified xsi:type="dcterms:W3CDTF">2022-02-15T03:29:33Z</dcterms:modified>
</cp:coreProperties>
</file>

<file path=docProps/thumbnail.jpeg>
</file>